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Spline Sans"/>
      <p:bold r:id="rId13"/>
    </p:embeddedFont>
    <p:embeddedFont>
      <p:font typeface="Barlow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jo27pq+w6h6K3HHKaWqedDiIoi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SplineSans-bold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Barlow-bold.fntdata"/><Relationship Id="rId14" Type="http://schemas.openxmlformats.org/officeDocument/2006/relationships/font" Target="fonts/Barlow-regular.fntdata"/><Relationship Id="rId17" Type="http://schemas.openxmlformats.org/officeDocument/2006/relationships/font" Target="fonts/Barlow-boldItalic.fntdata"/><Relationship Id="rId16" Type="http://schemas.openxmlformats.org/officeDocument/2006/relationships/font" Target="fonts/Barlow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9.png"/><Relationship Id="rId7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6350437" y="2441853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300"/>
              <a:buFont typeface="Spline Sans"/>
              <a:buNone/>
            </a:pPr>
            <a:r>
              <a:rPr b="1" i="0" lang="en-US" sz="43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Funciones en Bash</a:t>
            </a:r>
            <a:endParaRPr b="0" i="0" sz="4300" u="none" cap="none" strike="noStrike"/>
          </a:p>
        </p:txBody>
      </p:sp>
      <p:sp>
        <p:nvSpPr>
          <p:cNvPr id="50" name="Google Shape;50;p1"/>
          <p:cNvSpPr/>
          <p:nvPr/>
        </p:nvSpPr>
        <p:spPr>
          <a:xfrm>
            <a:off x="6350437" y="3497937"/>
            <a:ext cx="7415927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Las funciones en Bash son bloques de código reutilizables que permiten encapsular y modularizar tareas específicas. Esto facilita la organización, mantenibilidad y escalabilidad de los scripts, mejorando su eficiencia y legibilidad.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/>
          <p:nvPr/>
        </p:nvSpPr>
        <p:spPr>
          <a:xfrm>
            <a:off x="864037" y="2069782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300"/>
              <a:buFont typeface="Spline Sans"/>
              <a:buNone/>
            </a:pPr>
            <a:r>
              <a:rPr b="1" i="0" lang="en-US" sz="43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Arrays en Bash</a:t>
            </a:r>
            <a:endParaRPr b="0" i="0" sz="4300" u="none" cap="none" strike="noStrike"/>
          </a:p>
        </p:txBody>
      </p:sp>
      <p:sp>
        <p:nvSpPr>
          <p:cNvPr id="57" name="Google Shape;57;p2"/>
          <p:cNvSpPr/>
          <p:nvPr/>
        </p:nvSpPr>
        <p:spPr>
          <a:xfrm>
            <a:off x="864037" y="3372683"/>
            <a:ext cx="338030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Almacenamiento de Datos</a:t>
            </a:r>
            <a:endParaRPr b="0" i="0" sz="2150" u="none" cap="none" strike="noStrike"/>
          </a:p>
        </p:txBody>
      </p:sp>
      <p:sp>
        <p:nvSpPr>
          <p:cNvPr id="58" name="Google Shape;58;p2"/>
          <p:cNvSpPr/>
          <p:nvPr/>
        </p:nvSpPr>
        <p:spPr>
          <a:xfrm>
            <a:off x="864037" y="3962400"/>
            <a:ext cx="3898821" cy="1975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Los arrays en Bash permiten almacenar y manipular múltiples valores en una sola variable, facilitando la gestión de información compleja.</a:t>
            </a:r>
            <a:endParaRPr b="0" i="0" sz="1900" u="none" cap="none" strike="noStrike"/>
          </a:p>
        </p:txBody>
      </p:sp>
      <p:sp>
        <p:nvSpPr>
          <p:cNvPr id="59" name="Google Shape;59;p2"/>
          <p:cNvSpPr/>
          <p:nvPr/>
        </p:nvSpPr>
        <p:spPr>
          <a:xfrm>
            <a:off x="5372695" y="3372683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Indexación Flexible</a:t>
            </a:r>
            <a:endParaRPr b="0" i="0" sz="2150" u="none" cap="none" strike="noStrike"/>
          </a:p>
        </p:txBody>
      </p:sp>
      <p:sp>
        <p:nvSpPr>
          <p:cNvPr id="60" name="Google Shape;60;p2"/>
          <p:cNvSpPr/>
          <p:nvPr/>
        </p:nvSpPr>
        <p:spPr>
          <a:xfrm>
            <a:off x="5372695" y="3962400"/>
            <a:ext cx="3898821" cy="1975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Puedes acceder a los elementos de un array mediante índices numéricos o cadenas de caracteres, brindando flexibilidad en el manejo de datos.</a:t>
            </a:r>
            <a:endParaRPr b="0" i="0" sz="1900" u="none" cap="none" strike="noStrike"/>
          </a:p>
        </p:txBody>
      </p:sp>
      <p:sp>
        <p:nvSpPr>
          <p:cNvPr id="61" name="Google Shape;61;p2"/>
          <p:cNvSpPr/>
          <p:nvPr/>
        </p:nvSpPr>
        <p:spPr>
          <a:xfrm>
            <a:off x="9881354" y="3372683"/>
            <a:ext cx="3105864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Operaciones Avanzadas</a:t>
            </a:r>
            <a:endParaRPr b="0" i="0" sz="2150" u="none" cap="none" strike="noStrike"/>
          </a:p>
        </p:txBody>
      </p:sp>
      <p:sp>
        <p:nvSpPr>
          <p:cNvPr id="62" name="Google Shape;62;p2"/>
          <p:cNvSpPr/>
          <p:nvPr/>
        </p:nvSpPr>
        <p:spPr>
          <a:xfrm>
            <a:off x="9881354" y="3962400"/>
            <a:ext cx="3898821" cy="1975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Puedes realizar diversas operaciones sobre arrays, como filtrado, ordenación, concatenación y más, ampliando las capacidades de tus scripts.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" name="Google Shape;6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067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"/>
          <p:cNvSpPr/>
          <p:nvPr/>
        </p:nvSpPr>
        <p:spPr>
          <a:xfrm>
            <a:off x="771406" y="606147"/>
            <a:ext cx="7601188" cy="1224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850"/>
              <a:buFont typeface="Spline Sans"/>
              <a:buNone/>
            </a:pPr>
            <a:r>
              <a:rPr b="1" i="0" lang="en-US" sz="38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Manejo de argumentos en scripts</a:t>
            </a:r>
            <a:endParaRPr b="0" i="0" sz="3850" u="none" cap="none" strike="noStrike"/>
          </a:p>
        </p:txBody>
      </p:sp>
      <p:pic>
        <p:nvPicPr>
          <p:cNvPr descr="preencoded.png" id="70" name="Google Shape;7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406" y="2161223"/>
            <a:ext cx="1102043" cy="193667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/>
          <p:nvPr/>
        </p:nvSpPr>
        <p:spPr>
          <a:xfrm>
            <a:off x="2204085" y="2381607"/>
            <a:ext cx="2747843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Spline Sans"/>
              <a:buNone/>
            </a:pPr>
            <a:r>
              <a:rPr b="1" i="0" lang="en-US" sz="19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Captura de Argumentos</a:t>
            </a:r>
            <a:endParaRPr b="0" i="0" sz="1900" u="none" cap="none" strike="noStrike"/>
          </a:p>
        </p:txBody>
      </p:sp>
      <p:sp>
        <p:nvSpPr>
          <p:cNvPr id="72" name="Google Shape;72;p3"/>
          <p:cNvSpPr/>
          <p:nvPr/>
        </p:nvSpPr>
        <p:spPr>
          <a:xfrm>
            <a:off x="2204085" y="2819876"/>
            <a:ext cx="6168509" cy="1057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00"/>
              <a:buFont typeface="Barlow"/>
              <a:buNone/>
            </a:pPr>
            <a:r>
              <a:rPr b="0" i="0" lang="en-US" sz="17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Aprender a capturar y procesar argumentos pasados a un script de Bash es esencial para construir herramientas flexibles y personalizables.</a:t>
            </a:r>
            <a:endParaRPr b="0" i="0" sz="1700" u="none" cap="none" strike="noStrike"/>
          </a:p>
        </p:txBody>
      </p:sp>
      <p:pic>
        <p:nvPicPr>
          <p:cNvPr descr="preencoded.png" id="73" name="Google Shape;7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1406" y="4097893"/>
            <a:ext cx="1102043" cy="176331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2204085" y="4318278"/>
            <a:ext cx="2484358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Spline Sans"/>
              <a:buNone/>
            </a:pPr>
            <a:r>
              <a:rPr b="1" i="0" lang="en-US" sz="19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Validación de Entrada</a:t>
            </a:r>
            <a:endParaRPr b="0" i="0" sz="1900" u="none" cap="none" strike="noStrike"/>
          </a:p>
        </p:txBody>
      </p:sp>
      <p:sp>
        <p:nvSpPr>
          <p:cNvPr id="75" name="Google Shape;75;p3"/>
          <p:cNvSpPr/>
          <p:nvPr/>
        </p:nvSpPr>
        <p:spPr>
          <a:xfrm>
            <a:off x="2204085" y="4756547"/>
            <a:ext cx="6168509" cy="705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00"/>
              <a:buFont typeface="Barlow"/>
              <a:buNone/>
            </a:pPr>
            <a:r>
              <a:rPr b="0" i="0" lang="en-US" sz="17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 importante validar y sanear los argumentos para garantizar la integridad y seguridad de tus scripts.</a:t>
            </a:r>
            <a:endParaRPr b="0" i="0" sz="1700" u="none" cap="none" strike="noStrike"/>
          </a:p>
        </p:txBody>
      </p:sp>
      <p:pic>
        <p:nvPicPr>
          <p:cNvPr descr="preencoded.png" id="76" name="Google Shape;7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1406" y="5861209"/>
            <a:ext cx="1102043" cy="176331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"/>
          <p:cNvSpPr/>
          <p:nvPr/>
        </p:nvSpPr>
        <p:spPr>
          <a:xfrm>
            <a:off x="2204085" y="6081593"/>
            <a:ext cx="2733556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Spline Sans"/>
              <a:buNone/>
            </a:pPr>
            <a:r>
              <a:rPr b="1" i="0" lang="en-US" sz="19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Uso de Opciones y Flags</a:t>
            </a:r>
            <a:endParaRPr b="0" i="0" sz="1900" u="none" cap="none" strike="noStrike"/>
          </a:p>
        </p:txBody>
      </p:sp>
      <p:sp>
        <p:nvSpPr>
          <p:cNvPr id="78" name="Google Shape;78;p3"/>
          <p:cNvSpPr/>
          <p:nvPr/>
        </p:nvSpPr>
        <p:spPr>
          <a:xfrm>
            <a:off x="2204085" y="6519863"/>
            <a:ext cx="6168509" cy="705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00"/>
              <a:buFont typeface="Barlow"/>
              <a:buNone/>
            </a:pPr>
            <a:r>
              <a:rPr b="0" i="0" lang="en-US" sz="17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Implementar opciones y flags en tus scripts permite una mayor interacción y control por parte del usuario.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4" name="Google Shape;8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"/>
          <p:cNvSpPr/>
          <p:nvPr/>
        </p:nvSpPr>
        <p:spPr>
          <a:xfrm>
            <a:off x="6201370" y="1021913"/>
            <a:ext cx="7714059" cy="1134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550"/>
              <a:buFont typeface="Spline Sans"/>
              <a:buNone/>
            </a:pPr>
            <a:r>
              <a:rPr b="1" i="0" lang="en-US" sz="35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Scripts para administración del sistema</a:t>
            </a:r>
            <a:endParaRPr b="0" i="0" sz="3550" u="none" cap="none" strike="noStrike"/>
          </a:p>
        </p:txBody>
      </p:sp>
      <p:sp>
        <p:nvSpPr>
          <p:cNvPr id="86" name="Google Shape;86;p4"/>
          <p:cNvSpPr/>
          <p:nvPr/>
        </p:nvSpPr>
        <p:spPr>
          <a:xfrm>
            <a:off x="6201370" y="2692956"/>
            <a:ext cx="459581" cy="459581"/>
          </a:xfrm>
          <a:prstGeom prst="roundRect">
            <a:avLst>
              <a:gd fmla="val 66680" name="adj"/>
            </a:avLst>
          </a:prstGeom>
          <a:solidFill>
            <a:srgbClr val="0A081B"/>
          </a:solidFill>
          <a:ln cap="flat" cmpd="sng" w="22850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6372225" y="2786539"/>
            <a:ext cx="117872" cy="272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00"/>
              <a:buFont typeface="Spline Sans"/>
              <a:buNone/>
            </a:pPr>
            <a:r>
              <a:rPr b="1" i="0" lang="en-US" sz="21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1</a:t>
            </a:r>
            <a:endParaRPr b="0" i="0" sz="2100" u="none" cap="none" strike="noStrike"/>
          </a:p>
        </p:txBody>
      </p:sp>
      <p:sp>
        <p:nvSpPr>
          <p:cNvPr id="88" name="Google Shape;88;p4"/>
          <p:cNvSpPr/>
          <p:nvPr/>
        </p:nvSpPr>
        <p:spPr>
          <a:xfrm>
            <a:off x="6865144" y="2692956"/>
            <a:ext cx="2749987" cy="2837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Spline Sans"/>
              <a:buNone/>
            </a:pPr>
            <a:r>
              <a:rPr b="1" i="0" lang="en-US" sz="17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Automatización de Tareas</a:t>
            </a:r>
            <a:endParaRPr b="0" i="0" sz="1750" u="none" cap="none" strike="noStrike"/>
          </a:p>
        </p:txBody>
      </p:sp>
      <p:sp>
        <p:nvSpPr>
          <p:cNvPr id="89" name="Google Shape;89;p4"/>
          <p:cNvSpPr/>
          <p:nvPr/>
        </p:nvSpPr>
        <p:spPr>
          <a:xfrm>
            <a:off x="6865144" y="3099197"/>
            <a:ext cx="3091220" cy="1634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Los scripts de Bash pueden automatizar tareas recurrentes de administración de sistemas, ahorrando tiempo y reduciendo errores.</a:t>
            </a:r>
            <a:endParaRPr b="0" i="0" sz="1600" u="none" cap="none" strike="noStrike"/>
          </a:p>
        </p:txBody>
      </p:sp>
      <p:sp>
        <p:nvSpPr>
          <p:cNvPr id="90" name="Google Shape;90;p4"/>
          <p:cNvSpPr/>
          <p:nvPr/>
        </p:nvSpPr>
        <p:spPr>
          <a:xfrm>
            <a:off x="10160556" y="2692956"/>
            <a:ext cx="459581" cy="459581"/>
          </a:xfrm>
          <a:prstGeom prst="roundRect">
            <a:avLst>
              <a:gd fmla="val 66680" name="adj"/>
            </a:avLst>
          </a:prstGeom>
          <a:solidFill>
            <a:srgbClr val="0A081B"/>
          </a:solidFill>
          <a:ln cap="flat" cmpd="sng" w="22850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10314623" y="2786539"/>
            <a:ext cx="151448" cy="272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00"/>
              <a:buFont typeface="Spline Sans"/>
              <a:buNone/>
            </a:pPr>
            <a:r>
              <a:rPr b="1" i="0" lang="en-US" sz="21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2</a:t>
            </a:r>
            <a:endParaRPr b="0" i="0" sz="2100" u="none" cap="none" strike="noStrike"/>
          </a:p>
        </p:txBody>
      </p:sp>
      <p:sp>
        <p:nvSpPr>
          <p:cNvPr id="92" name="Google Shape;92;p4"/>
          <p:cNvSpPr/>
          <p:nvPr/>
        </p:nvSpPr>
        <p:spPr>
          <a:xfrm>
            <a:off x="10824329" y="2692956"/>
            <a:ext cx="2269927" cy="2837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Spline Sans"/>
              <a:buNone/>
            </a:pPr>
            <a:r>
              <a:rPr b="1" i="0" lang="en-US" sz="17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Monitoreo y Alertas</a:t>
            </a:r>
            <a:endParaRPr b="0" i="0" sz="1750" u="none" cap="none" strike="noStrike"/>
          </a:p>
        </p:txBody>
      </p:sp>
      <p:sp>
        <p:nvSpPr>
          <p:cNvPr id="93" name="Google Shape;93;p4"/>
          <p:cNvSpPr/>
          <p:nvPr/>
        </p:nvSpPr>
        <p:spPr>
          <a:xfrm>
            <a:off x="10824329" y="3099197"/>
            <a:ext cx="3091220" cy="13073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Crear scripts de monitoreo que generen alertas ante eventos importantes o problemas ayuda a mantener la salud del sistema.</a:t>
            </a:r>
            <a:endParaRPr b="0" i="0" sz="1600" u="none" cap="none" strike="noStrike"/>
          </a:p>
        </p:txBody>
      </p:sp>
      <p:sp>
        <p:nvSpPr>
          <p:cNvPr id="94" name="Google Shape;94;p4"/>
          <p:cNvSpPr/>
          <p:nvPr/>
        </p:nvSpPr>
        <p:spPr>
          <a:xfrm>
            <a:off x="6201370" y="5167313"/>
            <a:ext cx="459581" cy="459581"/>
          </a:xfrm>
          <a:prstGeom prst="roundRect">
            <a:avLst>
              <a:gd fmla="val 66680" name="adj"/>
            </a:avLst>
          </a:prstGeom>
          <a:solidFill>
            <a:srgbClr val="0A081B"/>
          </a:solidFill>
          <a:ln cap="flat" cmpd="sng" w="22850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"/>
          <p:cNvSpPr/>
          <p:nvPr/>
        </p:nvSpPr>
        <p:spPr>
          <a:xfrm>
            <a:off x="6351389" y="5260896"/>
            <a:ext cx="159544" cy="272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00"/>
              <a:buFont typeface="Spline Sans"/>
              <a:buNone/>
            </a:pPr>
            <a:r>
              <a:rPr b="1" i="0" lang="en-US" sz="21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3</a:t>
            </a:r>
            <a:endParaRPr b="0" i="0" sz="2100" u="none" cap="none" strike="noStrike"/>
          </a:p>
        </p:txBody>
      </p:sp>
      <p:sp>
        <p:nvSpPr>
          <p:cNvPr id="96" name="Google Shape;96;p4"/>
          <p:cNvSpPr/>
          <p:nvPr/>
        </p:nvSpPr>
        <p:spPr>
          <a:xfrm>
            <a:off x="6865144" y="5167313"/>
            <a:ext cx="2269927" cy="2837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Spline Sans"/>
              <a:buNone/>
            </a:pPr>
            <a:r>
              <a:rPr b="1" i="0" lang="en-US" sz="17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Gestión de Recursos</a:t>
            </a:r>
            <a:endParaRPr b="0" i="0" sz="1750" u="none" cap="none" strike="noStrike"/>
          </a:p>
        </p:txBody>
      </p:sp>
      <p:sp>
        <p:nvSpPr>
          <p:cNvPr id="97" name="Google Shape;97;p4"/>
          <p:cNvSpPr/>
          <p:nvPr/>
        </p:nvSpPr>
        <p:spPr>
          <a:xfrm>
            <a:off x="6865144" y="5573554"/>
            <a:ext cx="3091220" cy="13073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Los scripts pueden analizar y reportar sobre el uso de recursos del sistema, como CPU, memoria y espacio en disco.</a:t>
            </a:r>
            <a:endParaRPr b="0" i="0" sz="1600" u="none" cap="none" strike="noStrike"/>
          </a:p>
        </p:txBody>
      </p:sp>
      <p:sp>
        <p:nvSpPr>
          <p:cNvPr id="98" name="Google Shape;98;p4"/>
          <p:cNvSpPr/>
          <p:nvPr/>
        </p:nvSpPr>
        <p:spPr>
          <a:xfrm>
            <a:off x="10160556" y="5167313"/>
            <a:ext cx="459581" cy="459581"/>
          </a:xfrm>
          <a:prstGeom prst="roundRect">
            <a:avLst>
              <a:gd fmla="val 66680" name="adj"/>
            </a:avLst>
          </a:prstGeom>
          <a:solidFill>
            <a:srgbClr val="0A081B"/>
          </a:solidFill>
          <a:ln cap="flat" cmpd="sng" w="22850">
            <a:solidFill>
              <a:srgbClr val="0912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10313313" y="5260896"/>
            <a:ext cx="153948" cy="272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00"/>
              <a:buFont typeface="Spline Sans"/>
              <a:buNone/>
            </a:pPr>
            <a:r>
              <a:rPr b="1" i="0" lang="en-US" sz="21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4</a:t>
            </a:r>
            <a:endParaRPr b="0" i="0" sz="2100" u="none" cap="none" strike="noStrike"/>
          </a:p>
        </p:txBody>
      </p:sp>
      <p:sp>
        <p:nvSpPr>
          <p:cNvPr id="100" name="Google Shape;100;p4"/>
          <p:cNvSpPr/>
          <p:nvPr/>
        </p:nvSpPr>
        <p:spPr>
          <a:xfrm>
            <a:off x="10824329" y="5167313"/>
            <a:ext cx="2704743" cy="2837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Spline Sans"/>
              <a:buNone/>
            </a:pPr>
            <a:r>
              <a:rPr b="1" i="0" lang="en-US" sz="17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Mantenimiento Proactivo</a:t>
            </a:r>
            <a:endParaRPr b="0" i="0" sz="1750" u="none" cap="none" strike="noStrike"/>
          </a:p>
        </p:txBody>
      </p:sp>
      <p:sp>
        <p:nvSpPr>
          <p:cNvPr id="101" name="Google Shape;101;p4"/>
          <p:cNvSpPr/>
          <p:nvPr/>
        </p:nvSpPr>
        <p:spPr>
          <a:xfrm>
            <a:off x="10824329" y="5573554"/>
            <a:ext cx="3091220" cy="1634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Implementar scripts de mantenimiento, como limpieza de archivos temporales o actualización de paquetes, ayuda a prevenir problemas.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7" name="Google Shape;10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/>
          <p:nvPr/>
        </p:nvSpPr>
        <p:spPr>
          <a:xfrm>
            <a:off x="738545" y="690086"/>
            <a:ext cx="7666911" cy="1172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27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650"/>
              <a:buFont typeface="Spline Sans"/>
              <a:buNone/>
            </a:pPr>
            <a:r>
              <a:rPr b="1" i="0" lang="en-US" sz="36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Automatización de tareas con bash</a:t>
            </a:r>
            <a:endParaRPr b="0" i="0" sz="3650" u="none" cap="none" strike="noStrike"/>
          </a:p>
        </p:txBody>
      </p:sp>
      <p:sp>
        <p:nvSpPr>
          <p:cNvPr id="109" name="Google Shape;109;p5"/>
          <p:cNvSpPr/>
          <p:nvPr/>
        </p:nvSpPr>
        <p:spPr>
          <a:xfrm>
            <a:off x="738545" y="2178606"/>
            <a:ext cx="3727966" cy="2574965"/>
          </a:xfrm>
          <a:prstGeom prst="roundRect">
            <a:avLst>
              <a:gd fmla="val 12292" name="adj"/>
            </a:avLst>
          </a:prstGeom>
          <a:solidFill>
            <a:srgbClr val="0A081B"/>
          </a:solidFill>
          <a:ln cap="flat" cmpd="sng" w="22850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972383" y="2412444"/>
            <a:ext cx="2497098" cy="293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Spline Sans"/>
              <a:buNone/>
            </a:pPr>
            <a:r>
              <a:rPr b="1" i="0" lang="en-US" sz="18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Ejecución Programada</a:t>
            </a:r>
            <a:endParaRPr b="0" i="0" sz="1800" u="none" cap="none" strike="noStrike"/>
          </a:p>
        </p:txBody>
      </p:sp>
      <p:sp>
        <p:nvSpPr>
          <p:cNvPr id="111" name="Google Shape;111;p5"/>
          <p:cNvSpPr/>
          <p:nvPr/>
        </p:nvSpPr>
        <p:spPr>
          <a:xfrm>
            <a:off x="972383" y="2832021"/>
            <a:ext cx="3260288" cy="1687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50"/>
              <a:buFont typeface="Barlow"/>
              <a:buNone/>
            </a:pPr>
            <a:r>
              <a:rPr b="0" i="0" lang="en-US" sz="16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Los scripts de Bash pueden automatizar tareas mediante su ejecución programada, liberando al administrador de realizar trabajos repetitivos.</a:t>
            </a:r>
            <a:endParaRPr b="0" i="0" sz="1650" u="none" cap="none" strike="noStrike"/>
          </a:p>
        </p:txBody>
      </p:sp>
      <p:sp>
        <p:nvSpPr>
          <p:cNvPr id="112" name="Google Shape;112;p5"/>
          <p:cNvSpPr/>
          <p:nvPr/>
        </p:nvSpPr>
        <p:spPr>
          <a:xfrm>
            <a:off x="4677489" y="2178606"/>
            <a:ext cx="3727966" cy="2574965"/>
          </a:xfrm>
          <a:prstGeom prst="roundRect">
            <a:avLst>
              <a:gd fmla="val 12292" name="adj"/>
            </a:avLst>
          </a:prstGeom>
          <a:solidFill>
            <a:srgbClr val="0A081B"/>
          </a:solidFill>
          <a:ln cap="flat" cmpd="sng" w="22850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/>
          <p:nvPr/>
        </p:nvSpPr>
        <p:spPr>
          <a:xfrm>
            <a:off x="4911328" y="2412444"/>
            <a:ext cx="2344579" cy="293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Spline Sans"/>
              <a:buNone/>
            </a:pPr>
            <a:r>
              <a:rPr b="1" i="0" lang="en-US" sz="18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Desencadenantes</a:t>
            </a:r>
            <a:endParaRPr b="0" i="0" sz="1800" u="none" cap="none" strike="noStrike"/>
          </a:p>
        </p:txBody>
      </p:sp>
      <p:sp>
        <p:nvSpPr>
          <p:cNvPr id="114" name="Google Shape;114;p5"/>
          <p:cNvSpPr/>
          <p:nvPr/>
        </p:nvSpPr>
        <p:spPr>
          <a:xfrm>
            <a:off x="4911328" y="2832021"/>
            <a:ext cx="3260288" cy="1350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50"/>
              <a:buFont typeface="Barlow"/>
              <a:buNone/>
            </a:pPr>
            <a:r>
              <a:rPr b="0" i="0" lang="en-US" sz="16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Los scripts pueden activarse en respuesta a eventos específicos, como la llegada de nuevos datos o la detección de anomalías.</a:t>
            </a:r>
            <a:endParaRPr b="0" i="0" sz="1650" u="none" cap="none" strike="noStrike"/>
          </a:p>
        </p:txBody>
      </p:sp>
      <p:sp>
        <p:nvSpPr>
          <p:cNvPr id="115" name="Google Shape;115;p5"/>
          <p:cNvSpPr/>
          <p:nvPr/>
        </p:nvSpPr>
        <p:spPr>
          <a:xfrm>
            <a:off x="738545" y="4964549"/>
            <a:ext cx="3727966" cy="2574965"/>
          </a:xfrm>
          <a:prstGeom prst="roundRect">
            <a:avLst>
              <a:gd fmla="val 12292" name="adj"/>
            </a:avLst>
          </a:prstGeom>
          <a:solidFill>
            <a:srgbClr val="0A081B"/>
          </a:solidFill>
          <a:ln cap="flat" cmpd="sng" w="22850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"/>
          <p:cNvSpPr/>
          <p:nvPr/>
        </p:nvSpPr>
        <p:spPr>
          <a:xfrm>
            <a:off x="972383" y="5198388"/>
            <a:ext cx="3260288" cy="5860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Spline Sans"/>
              <a:buNone/>
            </a:pPr>
            <a:r>
              <a:rPr b="1" i="0" lang="en-US" sz="18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Integración con Herramientas</a:t>
            </a:r>
            <a:endParaRPr b="0" i="0" sz="1800" u="none" cap="none" strike="noStrike"/>
          </a:p>
        </p:txBody>
      </p:sp>
      <p:sp>
        <p:nvSpPr>
          <p:cNvPr id="117" name="Google Shape;117;p5"/>
          <p:cNvSpPr/>
          <p:nvPr/>
        </p:nvSpPr>
        <p:spPr>
          <a:xfrm>
            <a:off x="972383" y="5910977"/>
            <a:ext cx="3260288" cy="1350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50"/>
              <a:buFont typeface="Barlow"/>
              <a:buNone/>
            </a:pPr>
            <a:r>
              <a:rPr b="0" i="0" lang="en-US" sz="16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Los scripts de Bash pueden integrarse con otras herramientas y APIs, ampliando su alcance y funcionalidad.</a:t>
            </a:r>
            <a:endParaRPr b="0" i="0" sz="1650" u="none" cap="none" strike="noStrike"/>
          </a:p>
        </p:txBody>
      </p:sp>
      <p:sp>
        <p:nvSpPr>
          <p:cNvPr id="118" name="Google Shape;118;p5"/>
          <p:cNvSpPr/>
          <p:nvPr/>
        </p:nvSpPr>
        <p:spPr>
          <a:xfrm>
            <a:off x="4677489" y="4964549"/>
            <a:ext cx="3727966" cy="2574965"/>
          </a:xfrm>
          <a:prstGeom prst="roundRect">
            <a:avLst>
              <a:gd fmla="val 12292" name="adj"/>
            </a:avLst>
          </a:prstGeom>
          <a:solidFill>
            <a:srgbClr val="0A081B"/>
          </a:solidFill>
          <a:ln cap="flat" cmpd="sng" w="22850">
            <a:solidFill>
              <a:srgbClr val="0912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"/>
          <p:cNvSpPr/>
          <p:nvPr/>
        </p:nvSpPr>
        <p:spPr>
          <a:xfrm>
            <a:off x="4911328" y="5198388"/>
            <a:ext cx="2962156" cy="293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Spline Sans"/>
              <a:buNone/>
            </a:pPr>
            <a:r>
              <a:rPr b="1" i="0" lang="en-US" sz="18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Flexibilidad y Escalabilidad</a:t>
            </a:r>
            <a:endParaRPr b="0" i="0" sz="1800" u="none" cap="none" strike="noStrike"/>
          </a:p>
        </p:txBody>
      </p:sp>
      <p:sp>
        <p:nvSpPr>
          <p:cNvPr id="120" name="Google Shape;120;p5"/>
          <p:cNvSpPr/>
          <p:nvPr/>
        </p:nvSpPr>
        <p:spPr>
          <a:xfrm>
            <a:off x="4911328" y="5617964"/>
            <a:ext cx="3260288" cy="1687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50"/>
              <a:buFont typeface="Barlow"/>
              <a:buNone/>
            </a:pPr>
            <a:r>
              <a:rPr b="0" i="0" lang="en-US" sz="16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La automatización con Bash permite crear soluciones a medida, fácilmente adaptables a las necesidades cambiantes de tu entorno.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6" name="Google Shape;12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7571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/>
          <p:nvPr/>
        </p:nvSpPr>
        <p:spPr>
          <a:xfrm>
            <a:off x="805101" y="3509248"/>
            <a:ext cx="7947422" cy="639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000"/>
              <a:buFont typeface="Spline Sans"/>
              <a:buNone/>
            </a:pPr>
            <a:r>
              <a:rPr b="1" i="0" lang="en-US" sz="40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Programación de tareas con cron</a:t>
            </a:r>
            <a:endParaRPr b="0" i="0" sz="4000" u="none" cap="none" strike="noStrike"/>
          </a:p>
        </p:txBody>
      </p:sp>
      <p:pic>
        <p:nvPicPr>
          <p:cNvPr descr="preencoded.png" id="128" name="Google Shape;12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101" y="4493300"/>
            <a:ext cx="575072" cy="57507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"/>
          <p:cNvSpPr/>
          <p:nvPr/>
        </p:nvSpPr>
        <p:spPr>
          <a:xfrm>
            <a:off x="805101" y="5298400"/>
            <a:ext cx="2556153" cy="319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00"/>
              <a:buFont typeface="Spline Sans"/>
              <a:buNone/>
            </a:pPr>
            <a:r>
              <a:rPr b="1" i="0" lang="en-US" sz="20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Calendario</a:t>
            </a:r>
            <a:endParaRPr b="0" i="0" sz="2000" u="none" cap="none" strike="noStrike"/>
          </a:p>
        </p:txBody>
      </p:sp>
      <p:sp>
        <p:nvSpPr>
          <p:cNvPr id="130" name="Google Shape;130;p6"/>
          <p:cNvSpPr/>
          <p:nvPr/>
        </p:nvSpPr>
        <p:spPr>
          <a:xfrm>
            <a:off x="805101" y="5755838"/>
            <a:ext cx="2996208" cy="1472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None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cron utiliza un calendario para programar la ejecución de tareas en momentos específicos.</a:t>
            </a:r>
            <a:endParaRPr b="0" i="0" sz="1800" u="none" cap="none" strike="noStrike"/>
          </a:p>
        </p:txBody>
      </p:sp>
      <p:pic>
        <p:nvPicPr>
          <p:cNvPr descr="preencoded.png" id="131" name="Google Shape;13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6352" y="4493300"/>
            <a:ext cx="575072" cy="57507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/>
          <p:nvPr/>
        </p:nvSpPr>
        <p:spPr>
          <a:xfrm>
            <a:off x="4146352" y="5298400"/>
            <a:ext cx="2556153" cy="319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00"/>
              <a:buFont typeface="Spline Sans"/>
              <a:buNone/>
            </a:pPr>
            <a:r>
              <a:rPr b="1" i="0" lang="en-US" sz="20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Tiempo</a:t>
            </a:r>
            <a:endParaRPr b="0" i="0" sz="2000" u="none" cap="none" strike="noStrike"/>
          </a:p>
        </p:txBody>
      </p:sp>
      <p:sp>
        <p:nvSpPr>
          <p:cNvPr id="133" name="Google Shape;133;p6"/>
          <p:cNvSpPr/>
          <p:nvPr/>
        </p:nvSpPr>
        <p:spPr>
          <a:xfrm>
            <a:off x="4146352" y="5755838"/>
            <a:ext cx="2996327" cy="1840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None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Las tareas pueden programarse con una granularidad de minutos, horas, días, meses y días de la semana.</a:t>
            </a:r>
            <a:endParaRPr b="0" i="0" sz="1800" u="none" cap="none" strike="noStrike"/>
          </a:p>
        </p:txBody>
      </p:sp>
      <p:pic>
        <p:nvPicPr>
          <p:cNvPr descr="preencoded.png" id="134" name="Google Shape;13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87722" y="4493300"/>
            <a:ext cx="575072" cy="57507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/>
          <p:nvPr/>
        </p:nvSpPr>
        <p:spPr>
          <a:xfrm>
            <a:off x="7487722" y="5298400"/>
            <a:ext cx="2556153" cy="319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00"/>
              <a:buFont typeface="Spline Sans"/>
              <a:buNone/>
            </a:pPr>
            <a:r>
              <a:rPr b="1" i="0" lang="en-US" sz="20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Ejecución</a:t>
            </a:r>
            <a:endParaRPr b="0" i="0" sz="2000" u="none" cap="none" strike="noStrike"/>
          </a:p>
        </p:txBody>
      </p:sp>
      <p:sp>
        <p:nvSpPr>
          <p:cNvPr id="136" name="Google Shape;136;p6"/>
          <p:cNvSpPr/>
          <p:nvPr/>
        </p:nvSpPr>
        <p:spPr>
          <a:xfrm>
            <a:off x="7487722" y="5755838"/>
            <a:ext cx="2996208" cy="1472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None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cron se encarga de ejecutar los scripts de Bash programados en los momentos establecidos.</a:t>
            </a:r>
            <a:endParaRPr b="0" i="0" sz="1800" u="none" cap="none" strike="noStrike"/>
          </a:p>
        </p:txBody>
      </p:sp>
      <p:pic>
        <p:nvPicPr>
          <p:cNvPr descr="preencoded.png" id="137" name="Google Shape;137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28973" y="4493300"/>
            <a:ext cx="575072" cy="57507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/>
          <p:nvPr/>
        </p:nvSpPr>
        <p:spPr>
          <a:xfrm>
            <a:off x="10828973" y="5298400"/>
            <a:ext cx="2556153" cy="319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00"/>
              <a:buFont typeface="Spline Sans"/>
              <a:buNone/>
            </a:pPr>
            <a:r>
              <a:rPr b="1" i="0" lang="en-US" sz="20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Configuración</a:t>
            </a:r>
            <a:endParaRPr b="0" i="0" sz="2000" u="none" cap="none" strike="noStrike"/>
          </a:p>
        </p:txBody>
      </p:sp>
      <p:sp>
        <p:nvSpPr>
          <p:cNvPr id="139" name="Google Shape;139;p6"/>
          <p:cNvSpPr/>
          <p:nvPr/>
        </p:nvSpPr>
        <p:spPr>
          <a:xfrm>
            <a:off x="10828973" y="5755838"/>
            <a:ext cx="2996327" cy="1472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None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 archivo crontab permite definir y personalizar la programación de las tareas a realizar.</a:t>
            </a:r>
            <a:endParaRPr b="0" i="0" sz="18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5" name="Google Shape;14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7"/>
          <p:cNvSpPr/>
          <p:nvPr/>
        </p:nvSpPr>
        <p:spPr>
          <a:xfrm>
            <a:off x="6243518" y="802719"/>
            <a:ext cx="7629763" cy="1201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750"/>
              <a:buFont typeface="Spline Sans"/>
              <a:buNone/>
            </a:pPr>
            <a:r>
              <a:rPr b="1" i="0" lang="en-US" sz="37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Mejores prácticas en scripting Bash</a:t>
            </a:r>
            <a:endParaRPr b="0" i="0" sz="3750" u="none" cap="none" strike="noStrike"/>
          </a:p>
        </p:txBody>
      </p:sp>
      <p:sp>
        <p:nvSpPr>
          <p:cNvPr id="147" name="Google Shape;147;p7"/>
          <p:cNvSpPr/>
          <p:nvPr/>
        </p:nvSpPr>
        <p:spPr>
          <a:xfrm>
            <a:off x="6552724" y="2328982"/>
            <a:ext cx="30480" cy="5097899"/>
          </a:xfrm>
          <a:prstGeom prst="roundRect">
            <a:avLst>
              <a:gd fmla="val 1064727" name="adj"/>
            </a:avLst>
          </a:prstGeom>
          <a:solidFill>
            <a:srgbClr val="FFFFFF">
              <a:alpha val="2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6780848" y="2800469"/>
            <a:ext cx="757118" cy="30480"/>
          </a:xfrm>
          <a:prstGeom prst="roundRect">
            <a:avLst>
              <a:gd fmla="val 1064727" name="adj"/>
            </a:avLst>
          </a:prstGeom>
          <a:solidFill>
            <a:srgbClr val="16F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6324600" y="2572345"/>
            <a:ext cx="486727" cy="486728"/>
          </a:xfrm>
          <a:prstGeom prst="roundRect">
            <a:avLst>
              <a:gd fmla="val 66676" name="adj"/>
            </a:avLst>
          </a:prstGeom>
          <a:solidFill>
            <a:srgbClr val="0A081B"/>
          </a:solidFill>
          <a:ln cap="flat" cmpd="sng" w="22850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6505575" y="2671405"/>
            <a:ext cx="124778" cy="288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250"/>
              <a:buFont typeface="Spline Sans"/>
              <a:buNone/>
            </a:pPr>
            <a:r>
              <a:rPr b="1" i="0" lang="en-US" sz="22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1</a:t>
            </a:r>
            <a:endParaRPr b="0" i="0" sz="2250" u="none" cap="none" strike="noStrike"/>
          </a:p>
        </p:txBody>
      </p:sp>
      <p:sp>
        <p:nvSpPr>
          <p:cNvPr id="151" name="Google Shape;151;p7"/>
          <p:cNvSpPr/>
          <p:nvPr/>
        </p:nvSpPr>
        <p:spPr>
          <a:xfrm>
            <a:off x="7757874" y="2545318"/>
            <a:ext cx="2403872" cy="300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Spline Sans"/>
              <a:buNone/>
            </a:pPr>
            <a:r>
              <a:rPr b="1" i="0" lang="en-US" sz="18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Documentación</a:t>
            </a:r>
            <a:endParaRPr b="0" i="0" sz="1850" u="none" cap="none" strike="noStrike"/>
          </a:p>
        </p:txBody>
      </p:sp>
      <p:sp>
        <p:nvSpPr>
          <p:cNvPr id="152" name="Google Shape;152;p7"/>
          <p:cNvSpPr/>
          <p:nvPr/>
        </p:nvSpPr>
        <p:spPr>
          <a:xfrm>
            <a:off x="7757874" y="2975491"/>
            <a:ext cx="6115407" cy="692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00"/>
              <a:buFont typeface="Barlow"/>
              <a:buNone/>
            </a:pPr>
            <a:r>
              <a:rPr b="0" i="0" lang="en-US" sz="17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Añade comentarios y una descripción clara de cada script para facilitar su comprensión y mantenimiento.</a:t>
            </a:r>
            <a:endParaRPr b="0" i="0" sz="1700" u="none" cap="none" strike="noStrike"/>
          </a:p>
        </p:txBody>
      </p:sp>
      <p:sp>
        <p:nvSpPr>
          <p:cNvPr id="153" name="Google Shape;153;p7"/>
          <p:cNvSpPr/>
          <p:nvPr/>
        </p:nvSpPr>
        <p:spPr>
          <a:xfrm>
            <a:off x="6780848" y="4571881"/>
            <a:ext cx="757118" cy="30480"/>
          </a:xfrm>
          <a:prstGeom prst="roundRect">
            <a:avLst>
              <a:gd fmla="val 1064727" name="adj"/>
            </a:avLst>
          </a:prstGeom>
          <a:solidFill>
            <a:srgbClr val="29D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"/>
          <p:cNvSpPr/>
          <p:nvPr/>
        </p:nvSpPr>
        <p:spPr>
          <a:xfrm>
            <a:off x="6324600" y="4343757"/>
            <a:ext cx="486727" cy="486728"/>
          </a:xfrm>
          <a:prstGeom prst="roundRect">
            <a:avLst>
              <a:gd fmla="val 66676" name="adj"/>
            </a:avLst>
          </a:prstGeom>
          <a:solidFill>
            <a:srgbClr val="0A081B"/>
          </a:solidFill>
          <a:ln cap="flat" cmpd="sng" w="22850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6487716" y="4442817"/>
            <a:ext cx="160377" cy="288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250"/>
              <a:buFont typeface="Spline Sans"/>
              <a:buNone/>
            </a:pPr>
            <a:r>
              <a:rPr b="1" i="0" lang="en-US" sz="22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2</a:t>
            </a:r>
            <a:endParaRPr b="0" i="0" sz="2250" u="none" cap="none" strike="noStrike"/>
          </a:p>
        </p:txBody>
      </p:sp>
      <p:sp>
        <p:nvSpPr>
          <p:cNvPr id="156" name="Google Shape;156;p7"/>
          <p:cNvSpPr/>
          <p:nvPr/>
        </p:nvSpPr>
        <p:spPr>
          <a:xfrm>
            <a:off x="7757874" y="4316730"/>
            <a:ext cx="2403872" cy="300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Spline Sans"/>
              <a:buNone/>
            </a:pPr>
            <a:r>
              <a:rPr b="1" i="0" lang="en-US" sz="18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Manejo de Errores</a:t>
            </a:r>
            <a:endParaRPr b="0" i="0" sz="1850" u="none" cap="none" strike="noStrike"/>
          </a:p>
        </p:txBody>
      </p:sp>
      <p:sp>
        <p:nvSpPr>
          <p:cNvPr id="157" name="Google Shape;157;p7"/>
          <p:cNvSpPr/>
          <p:nvPr/>
        </p:nvSpPr>
        <p:spPr>
          <a:xfrm>
            <a:off x="7757874" y="4746903"/>
            <a:ext cx="6115407" cy="692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00"/>
              <a:buFont typeface="Barlow"/>
              <a:buNone/>
            </a:pPr>
            <a:r>
              <a:rPr b="0" i="0" lang="en-US" sz="17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Implementa un adecuado manejo de errores, con mensajes informativos y opciones de recuperación ante fallos.</a:t>
            </a:r>
            <a:endParaRPr b="0" i="0" sz="1700" u="none" cap="none" strike="noStrike"/>
          </a:p>
        </p:txBody>
      </p:sp>
      <p:sp>
        <p:nvSpPr>
          <p:cNvPr id="158" name="Google Shape;158;p7"/>
          <p:cNvSpPr/>
          <p:nvPr/>
        </p:nvSpPr>
        <p:spPr>
          <a:xfrm>
            <a:off x="6780848" y="6343293"/>
            <a:ext cx="757118" cy="30480"/>
          </a:xfrm>
          <a:prstGeom prst="roundRect">
            <a:avLst>
              <a:gd fmla="val 1064727" name="adj"/>
            </a:avLst>
          </a:prstGeom>
          <a:solidFill>
            <a:srgbClr val="37A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6324600" y="6115169"/>
            <a:ext cx="486727" cy="486728"/>
          </a:xfrm>
          <a:prstGeom prst="roundRect">
            <a:avLst>
              <a:gd fmla="val 66676" name="adj"/>
            </a:avLst>
          </a:prstGeom>
          <a:solidFill>
            <a:srgbClr val="0A081B"/>
          </a:solidFill>
          <a:ln cap="flat" cmpd="sng" w="22850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6483429" y="6214229"/>
            <a:ext cx="168950" cy="288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250"/>
              <a:buFont typeface="Spline Sans"/>
              <a:buNone/>
            </a:pPr>
            <a:r>
              <a:rPr b="1" i="0" lang="en-US" sz="22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3</a:t>
            </a:r>
            <a:endParaRPr b="0" i="0" sz="2250" u="none" cap="none" strike="noStrike"/>
          </a:p>
        </p:txBody>
      </p:sp>
      <p:sp>
        <p:nvSpPr>
          <p:cNvPr id="161" name="Google Shape;161;p7"/>
          <p:cNvSpPr/>
          <p:nvPr/>
        </p:nvSpPr>
        <p:spPr>
          <a:xfrm>
            <a:off x="7757874" y="6088142"/>
            <a:ext cx="2403872" cy="300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Spline Sans"/>
              <a:buNone/>
            </a:pPr>
            <a:r>
              <a:rPr b="1" i="0" lang="en-US" sz="18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Modularidad</a:t>
            </a:r>
            <a:endParaRPr b="0" i="0" sz="1850" u="none" cap="none" strike="noStrike"/>
          </a:p>
        </p:txBody>
      </p:sp>
      <p:sp>
        <p:nvSpPr>
          <p:cNvPr id="162" name="Google Shape;162;p7"/>
          <p:cNvSpPr/>
          <p:nvPr/>
        </p:nvSpPr>
        <p:spPr>
          <a:xfrm>
            <a:off x="7757874" y="6518315"/>
            <a:ext cx="6115407" cy="692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00"/>
              <a:buFont typeface="Barlow"/>
              <a:buNone/>
            </a:pPr>
            <a:r>
              <a:rPr b="0" i="0" lang="en-US" sz="17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Divide tus scripts en funciones y módulos reutilizables, mejorando la organización y mantenibilidad del código.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8" name="Google Shape;16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/>
          <p:nvPr/>
        </p:nvSpPr>
        <p:spPr>
          <a:xfrm>
            <a:off x="6350437" y="2599134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300"/>
              <a:buFont typeface="Spline Sans"/>
              <a:buNone/>
            </a:pPr>
            <a:r>
              <a:rPr b="1" i="0" lang="en-US" sz="43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Conclusión</a:t>
            </a:r>
            <a:endParaRPr b="0" i="0" sz="4300" u="none" cap="none" strike="noStrike"/>
          </a:p>
        </p:txBody>
      </p:sp>
      <p:sp>
        <p:nvSpPr>
          <p:cNvPr id="170" name="Google Shape;170;p8"/>
          <p:cNvSpPr/>
          <p:nvPr/>
        </p:nvSpPr>
        <p:spPr>
          <a:xfrm>
            <a:off x="6350437" y="3655219"/>
            <a:ext cx="7415927" cy="1975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Los scripts de Bash son una herramienta poderosa y versátil para la automatización de tareas y la administración de sistemas. Al dominar conceptos como las funciones, los arrays y el manejo de argumentos, podrás crear soluciones a medida que te ayuden a aumentar la eficiencia y la productividad.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2024-11-04T04:03:27Z</dcterms:created>
  <dc:creator>PptxGenJS</dc:creator>
</cp:coreProperties>
</file>